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9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1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wmf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" TargetMode="External"/><Relationship Id="rId2" Type="http://schemas.openxmlformats.org/officeDocument/2006/relationships/hyperlink" Target="http://www.youtube.com/watch?v=Ad-5eLW4tAc&amp;feature=relate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6422D57-6D0E-4F33-A73B-3F209D050E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Alkoholismus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E7CE5FC0-A386-4645-8604-810186212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8187" y="4244597"/>
            <a:ext cx="4201485" cy="1577362"/>
          </a:xfrm>
        </p:spPr>
        <p:txBody>
          <a:bodyPr>
            <a:normAutofit/>
          </a:bodyPr>
          <a:lstStyle/>
          <a:p>
            <a:r>
              <a:rPr lang="cs-CZ" dirty="0"/>
              <a:t>Samuel Kobza, Lukáš Kliment</a:t>
            </a:r>
          </a:p>
          <a:p>
            <a:r>
              <a:rPr lang="cs-CZ" dirty="0"/>
              <a:t>26.9.2020</a:t>
            </a:r>
          </a:p>
          <a:p>
            <a:r>
              <a:rPr lang="cs-CZ" dirty="0"/>
              <a:t>9.B</a:t>
            </a:r>
          </a:p>
        </p:txBody>
      </p:sp>
    </p:spTree>
    <p:extLst>
      <p:ext uri="{BB962C8B-B14F-4D97-AF65-F5344CB8AC3E}">
        <p14:creationId xmlns:p14="http://schemas.microsoft.com/office/powerpoint/2010/main" val="375769546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12285" y="1196976"/>
            <a:ext cx="10079567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u="sng" dirty="0">
                <a:latin typeface="+mn-lt"/>
                <a:cs typeface="+mn-cs"/>
              </a:rPr>
              <a:t>Alkohol: </a:t>
            </a:r>
            <a:r>
              <a:rPr lang="cs-CZ" u="sng" dirty="0">
                <a:latin typeface="+mn-lt"/>
                <a:cs typeface="+mn-cs"/>
              </a:rPr>
              <a:t>(zakroužkuj správnou možnost)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a)	POMÁHÁ  -  ŠKODÍ  při práci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	         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b)	POMÁHÁ  -  ŠKODÍ  zdraví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c)	PATŘÍ   -   NEPATŘÍ  za volant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d)	NIČÍ   -   PODPORUJE   rodinný život				</a:t>
            </a:r>
          </a:p>
        </p:txBody>
      </p:sp>
      <p:pic>
        <p:nvPicPr>
          <p:cNvPr id="4099" name="Picture 5" descr="C:\Users\PC-1KN5\AppData\Local\Microsoft\Windows\Temporary Internet Files\Content.IE5\ZAV4IYFJ\MP9003137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8" y="2387600"/>
            <a:ext cx="42037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6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délník 1"/>
          <p:cNvSpPr>
            <a:spLocks noChangeArrowheads="1"/>
          </p:cNvSpPr>
          <p:nvPr/>
        </p:nvSpPr>
        <p:spPr bwMode="auto">
          <a:xfrm>
            <a:off x="1295400" y="981075"/>
            <a:ext cx="775430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Doplň vhodné výrazy </a:t>
            </a:r>
          </a:p>
          <a:p>
            <a:pPr eaLnBrk="1" hangingPunct="1"/>
            <a:r>
              <a:rPr lang="cs-CZ" altLang="cs-CZ">
                <a:latin typeface="Calibri" pitchFamily="34" charset="0"/>
              </a:rPr>
              <a:t>(alkoholik, postižené dítě, legální, nelegální, 21, 18, alkoholismus, postižené dítě, </a:t>
            </a:r>
          </a:p>
          <a:p>
            <a:pPr eaLnBrk="1" hangingPunct="1"/>
            <a:r>
              <a:rPr lang="cs-CZ" altLang="cs-CZ">
                <a:latin typeface="Calibri" pitchFamily="34" charset="0"/>
              </a:rPr>
              <a:t>zákaz řízení, je povolen, nikotinismus, nemoc)</a:t>
            </a:r>
          </a:p>
          <a:p>
            <a:pPr eaLnBrk="1" hangingPunct="1"/>
            <a:endParaRPr lang="cs-CZ" altLang="cs-CZ">
              <a:latin typeface="Calibri" pitchFamily="34" charset="0"/>
            </a:endParaRPr>
          </a:p>
          <a:p>
            <a:pPr eaLnBrk="1" hangingPunct="1"/>
            <a:endParaRPr lang="cs-CZ" altLang="cs-CZ">
              <a:latin typeface="Calibri" pitchFamily="34" charset="0"/>
            </a:endParaRPr>
          </a:p>
          <a:p>
            <a:pPr eaLnBrk="1" hangingPunct="1"/>
            <a:r>
              <a:rPr lang="cs-CZ" altLang="cs-CZ">
                <a:latin typeface="Calibri" pitchFamily="34" charset="0"/>
              </a:rPr>
              <a:t>Alkohol patří mezi návykové látky - …………………………………………………………..</a:t>
            </a:r>
          </a:p>
          <a:p>
            <a:pPr eaLnBrk="1" hangingPunct="1"/>
            <a:endParaRPr lang="cs-CZ" altLang="cs-CZ">
              <a:latin typeface="Calibri" pitchFamily="34" charset="0"/>
            </a:endParaRPr>
          </a:p>
          <a:p>
            <a:pPr eaLnBrk="1" hangingPunct="1"/>
            <a:r>
              <a:rPr lang="cs-CZ" altLang="cs-CZ">
                <a:latin typeface="Calibri" pitchFamily="34" charset="0"/>
              </a:rPr>
              <a:t>Konzumace alkoholu je v ČR povolena od …………………………………………….....</a:t>
            </a:r>
          </a:p>
          <a:p>
            <a:pPr eaLnBrk="1" hangingPunct="1"/>
            <a:endParaRPr lang="cs-CZ" altLang="cs-CZ">
              <a:latin typeface="Calibri" pitchFamily="34" charset="0"/>
            </a:endParaRPr>
          </a:p>
          <a:p>
            <a:pPr eaLnBrk="1" hangingPunct="1"/>
            <a:r>
              <a:rPr lang="cs-CZ" altLang="cs-CZ">
                <a:latin typeface="Calibri" pitchFamily="34" charset="0"/>
              </a:rPr>
              <a:t>Člověk závislý na alkoholu =	……………………………………………………………………</a:t>
            </a:r>
          </a:p>
          <a:p>
            <a:pPr eaLnBrk="1" hangingPunct="1"/>
            <a:endParaRPr lang="cs-CZ" altLang="cs-CZ">
              <a:latin typeface="Calibri" pitchFamily="34" charset="0"/>
            </a:endParaRPr>
          </a:p>
          <a:p>
            <a:pPr eaLnBrk="1" hangingPunct="1"/>
            <a:r>
              <a:rPr lang="cs-CZ" altLang="cs-CZ">
                <a:latin typeface="Calibri" pitchFamily="34" charset="0"/>
              </a:rPr>
              <a:t>Závislost na alkoholu = ……………………………………………………………………………..</a:t>
            </a:r>
          </a:p>
          <a:p>
            <a:pPr eaLnBrk="1" hangingPunct="1"/>
            <a:endParaRPr lang="cs-CZ" altLang="cs-CZ">
              <a:latin typeface="Calibri" pitchFamily="34" charset="0"/>
            </a:endParaRPr>
          </a:p>
          <a:p>
            <a:pPr eaLnBrk="1" hangingPunct="1"/>
            <a:r>
              <a:rPr lang="cs-CZ" altLang="cs-CZ">
                <a:latin typeface="Calibri" pitchFamily="34" charset="0"/>
              </a:rPr>
              <a:t>Alkohol v těhotenství = …………………………………………………………………………….</a:t>
            </a:r>
          </a:p>
          <a:p>
            <a:pPr eaLnBrk="1" hangingPunct="1"/>
            <a:endParaRPr lang="cs-CZ" altLang="cs-CZ">
              <a:latin typeface="Calibri" pitchFamily="34" charset="0"/>
            </a:endParaRPr>
          </a:p>
          <a:p>
            <a:pPr eaLnBrk="1" hangingPunct="1"/>
            <a:r>
              <a:rPr lang="cs-CZ" altLang="cs-CZ">
                <a:latin typeface="Calibri" pitchFamily="34" charset="0"/>
              </a:rPr>
              <a:t>Alkohol za volantem = ……………………………………………………………………………...</a:t>
            </a:r>
          </a:p>
          <a:p>
            <a:pPr eaLnBrk="1" hangingPunct="1"/>
            <a:endParaRPr lang="cs-CZ" alt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1"/>
          <p:cNvSpPr txBox="1">
            <a:spLocks noChangeArrowheads="1"/>
          </p:cNvSpPr>
          <p:nvPr/>
        </p:nvSpPr>
        <p:spPr bwMode="auto">
          <a:xfrm>
            <a:off x="624418" y="871539"/>
            <a:ext cx="1084791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>
                <a:latin typeface="Calibri" pitchFamily="34" charset="0"/>
              </a:rPr>
              <a:t>Poznáš alkoholické nápoje?</a:t>
            </a:r>
          </a:p>
        </p:txBody>
      </p:sp>
      <p:pic>
        <p:nvPicPr>
          <p:cNvPr id="7171" name="Picture 2" descr="C:\Users\PC-1KN5\AppData\Local\Microsoft\Windows\Temporary Internet Files\Content.IE5\5WKLOAH9\MP9003878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1393825"/>
            <a:ext cx="1691216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C:\Users\PC-1KN5\AppData\Local\Microsoft\Windows\Temporary Internet Files\Content.IE5\K0O7W0UI\MP9004276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67" y="4157663"/>
            <a:ext cx="2017184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C:\Users\PC-1KN5\AppData\Local\Microsoft\Windows\Temporary Internet Files\Content.IE5\Q0ZJDJRH\MC900348831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67" y="1211264"/>
            <a:ext cx="1784351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C:\Users\PC-1KN5\AppData\Local\Microsoft\Windows\Temporary Internet Files\Content.IE5\S7687CZ2\MC90043476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7" y="1393826"/>
            <a:ext cx="238971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C:\Users\PC-1KN5\AppData\Local\Microsoft\Windows\Temporary Internet Files\Content.IE5\S7687CZ2\MC900199317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827463"/>
            <a:ext cx="1543051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C:\Users\PC-1KN5\AppData\Local\Microsoft\Windows\Temporary Internet Files\Content.IE5\DE4CGPLA\MC900232682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33" y="3524250"/>
            <a:ext cx="20574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C:\Users\PC-1KN5\AppData\Local\Microsoft\Windows\Temporary Internet Files\Content.IE5\CQHIY8Z1\MP900382941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67" y="1258889"/>
            <a:ext cx="18161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C:\Users\PC-1KN5\AppData\Local\Microsoft\Windows\Temporary Internet Files\Content.IE5\K0O7W0UI\MP900313740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2" y="3962400"/>
            <a:ext cx="1670049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ovéPole 2"/>
          <p:cNvSpPr txBox="1">
            <a:spLocks noChangeArrowheads="1"/>
          </p:cNvSpPr>
          <p:nvPr/>
        </p:nvSpPr>
        <p:spPr bwMode="auto">
          <a:xfrm>
            <a:off x="728133" y="3284539"/>
            <a:ext cx="1016846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…………………	………………………	      ..…………………	          …………………….</a:t>
            </a:r>
          </a:p>
        </p:txBody>
      </p:sp>
      <p:sp>
        <p:nvSpPr>
          <p:cNvPr id="7180" name="TextovéPole 3"/>
          <p:cNvSpPr txBox="1">
            <a:spLocks noChangeArrowheads="1"/>
          </p:cNvSpPr>
          <p:nvPr/>
        </p:nvSpPr>
        <p:spPr bwMode="auto">
          <a:xfrm>
            <a:off x="728134" y="6175375"/>
            <a:ext cx="1036108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………………….	………………………	        ………………………..           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36536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12285" y="836614"/>
            <a:ext cx="10079567" cy="578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u="sng" dirty="0">
                <a:latin typeface="+mn-lt"/>
                <a:cs typeface="+mn-cs"/>
              </a:rPr>
              <a:t>Řešení: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u="sng" dirty="0">
                <a:latin typeface="+mn-lt"/>
                <a:cs typeface="+mn-cs"/>
              </a:rPr>
              <a:t>Alkohol:</a:t>
            </a:r>
            <a:r>
              <a:rPr lang="cs-CZ" u="sng" dirty="0">
                <a:latin typeface="+mn-lt"/>
                <a:cs typeface="+mn-cs"/>
              </a:rPr>
              <a:t> (zakroužkuj správnou možnost)</a:t>
            </a:r>
            <a:r>
              <a:rPr lang="cs-CZ" dirty="0">
                <a:latin typeface="+mn-lt"/>
                <a:cs typeface="+mn-cs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a)	POMÁHÁ  -  </a:t>
            </a:r>
            <a:r>
              <a:rPr lang="cs-CZ" u="sng" dirty="0">
                <a:latin typeface="+mn-lt"/>
                <a:cs typeface="+mn-cs"/>
              </a:rPr>
              <a:t>ŠKODÍ  při práci</a:t>
            </a:r>
            <a:r>
              <a:rPr lang="cs-CZ" dirty="0">
                <a:latin typeface="+mn-lt"/>
                <a:cs typeface="+mn-cs"/>
              </a:rPr>
              <a:t>	         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b)	POMÁHÁ  -  </a:t>
            </a:r>
            <a:r>
              <a:rPr lang="cs-CZ" u="sng" dirty="0">
                <a:latin typeface="+mn-lt"/>
                <a:cs typeface="+mn-cs"/>
              </a:rPr>
              <a:t>ŠKODÍ  zdraví</a:t>
            </a:r>
            <a:r>
              <a:rPr lang="cs-CZ" dirty="0">
                <a:latin typeface="+mn-lt"/>
                <a:cs typeface="+mn-cs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c)	PATŘÍ   -   </a:t>
            </a:r>
            <a:r>
              <a:rPr lang="cs-CZ" u="sng" dirty="0">
                <a:latin typeface="+mn-lt"/>
                <a:cs typeface="+mn-cs"/>
              </a:rPr>
              <a:t>NEPATŘÍ  za volant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 startAt="4"/>
              <a:defRPr/>
            </a:pPr>
            <a:r>
              <a:rPr lang="cs-CZ" u="sng" dirty="0">
                <a:latin typeface="+mn-lt"/>
                <a:cs typeface="+mn-cs"/>
              </a:rPr>
              <a:t>NIČÍ</a:t>
            </a:r>
            <a:r>
              <a:rPr lang="cs-CZ" dirty="0">
                <a:latin typeface="+mn-lt"/>
                <a:cs typeface="+mn-cs"/>
              </a:rPr>
              <a:t>   -   PODPORUJE   rodinný život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u="sng" dirty="0">
                <a:latin typeface="+mn-lt"/>
                <a:cs typeface="+mn-cs"/>
              </a:rPr>
              <a:t>Alkohol poškozuje</a:t>
            </a:r>
            <a:r>
              <a:rPr lang="cs-CZ" u="sng" dirty="0">
                <a:latin typeface="+mn-lt"/>
                <a:cs typeface="+mn-cs"/>
              </a:rPr>
              <a:t>: </a:t>
            </a:r>
            <a:r>
              <a:rPr lang="cs-CZ" dirty="0">
                <a:latin typeface="+mn-lt"/>
                <a:cs typeface="+mn-cs"/>
              </a:rPr>
              <a:t>(podtrhni správnou možnost-obrázky napoví)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cs-CZ" dirty="0">
                <a:latin typeface="+mn-lt"/>
                <a:cs typeface="+mn-cs"/>
              </a:rPr>
              <a:t>plíce	</a:t>
            </a:r>
            <a:r>
              <a:rPr lang="cs-CZ" u="sng" dirty="0">
                <a:latin typeface="+mn-lt"/>
                <a:cs typeface="+mn-cs"/>
              </a:rPr>
              <a:t>b)   játra</a:t>
            </a:r>
            <a:r>
              <a:rPr lang="cs-CZ" dirty="0">
                <a:latin typeface="+mn-lt"/>
                <a:cs typeface="+mn-cs"/>
              </a:rPr>
              <a:t>   c)   nohy   </a:t>
            </a:r>
            <a:r>
              <a:rPr lang="cs-CZ" u="sng" dirty="0">
                <a:latin typeface="+mn-lt"/>
                <a:cs typeface="+mn-cs"/>
              </a:rPr>
              <a:t>d)   srdce</a:t>
            </a:r>
            <a:r>
              <a:rPr lang="cs-CZ" dirty="0">
                <a:latin typeface="+mn-lt"/>
                <a:cs typeface="+mn-cs"/>
              </a:rPr>
              <a:t>   </a:t>
            </a:r>
            <a:r>
              <a:rPr lang="cs-CZ" u="sng" dirty="0">
                <a:latin typeface="+mn-lt"/>
                <a:cs typeface="+mn-cs"/>
              </a:rPr>
              <a:t>e)   mozek</a:t>
            </a:r>
            <a:r>
              <a:rPr lang="cs-CZ" dirty="0">
                <a:latin typeface="+mn-lt"/>
                <a:cs typeface="+mn-cs"/>
              </a:rPr>
              <a:t>   f)   </a:t>
            </a:r>
            <a:r>
              <a:rPr lang="cs-CZ" u="sng" dirty="0">
                <a:latin typeface="+mn-lt"/>
                <a:cs typeface="+mn-cs"/>
              </a:rPr>
              <a:t>těhotenství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u="sng" dirty="0">
                <a:latin typeface="+mn-lt"/>
                <a:cs typeface="+mn-cs"/>
              </a:rPr>
              <a:t>Doplň vhodné výrazy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Alkohol patří mezi návykové látky - legální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Konzumace alkoholu je v ČR povolena od 18 let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Člověk závislý na alkoholu =   alkoholik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Závislost na alkoholu = alkoholismus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Alkohol v těhotenství = postižené dítě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Alkohol za volantem =  zákaz řízení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u="sng" dirty="0">
                <a:latin typeface="+mn-lt"/>
                <a:cs typeface="+mn-cs"/>
              </a:rPr>
              <a:t>Poznáš alkoholické nápoje?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u="sng" dirty="0">
                <a:latin typeface="+mn-lt"/>
                <a:cs typeface="+mn-cs"/>
              </a:rPr>
              <a:t>Červené víno,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cola</a:t>
            </a:r>
            <a:r>
              <a:rPr lang="cs-CZ" dirty="0">
                <a:latin typeface="+mn-lt"/>
                <a:cs typeface="+mn-cs"/>
              </a:rPr>
              <a:t>, </a:t>
            </a:r>
            <a:r>
              <a:rPr lang="cs-CZ" u="sng" dirty="0">
                <a:latin typeface="+mn-lt"/>
                <a:cs typeface="+mn-cs"/>
              </a:rPr>
              <a:t>pivo,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u="sng" dirty="0">
                <a:latin typeface="+mn-lt"/>
                <a:cs typeface="+mn-cs"/>
              </a:rPr>
              <a:t>vaječný koňak</a:t>
            </a:r>
            <a:r>
              <a:rPr lang="cs-CZ" dirty="0">
                <a:latin typeface="+mn-lt"/>
                <a:cs typeface="+mn-cs"/>
              </a:rPr>
              <a:t>, mléko, džus, </a:t>
            </a:r>
            <a:r>
              <a:rPr lang="cs-CZ" u="sng" dirty="0">
                <a:latin typeface="+mn-lt"/>
                <a:cs typeface="+mn-cs"/>
              </a:rPr>
              <a:t>šampaňské</a:t>
            </a:r>
            <a:r>
              <a:rPr lang="cs-CZ" dirty="0">
                <a:latin typeface="+mn-lt"/>
                <a:cs typeface="+mn-cs"/>
              </a:rPr>
              <a:t>, </a:t>
            </a:r>
            <a:r>
              <a:rPr lang="cs-CZ" u="sng" dirty="0">
                <a:latin typeface="+mn-lt"/>
                <a:cs typeface="+mn-cs"/>
              </a:rPr>
              <a:t>bílé víno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2714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390" y="764373"/>
            <a:ext cx="10671810" cy="1293028"/>
          </a:xfrm>
        </p:spPr>
        <p:txBody>
          <a:bodyPr/>
          <a:lstStyle/>
          <a:p>
            <a:pPr algn="ctr"/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Calibri" pitchFamily="34" charset="0"/>
                <a:hlinkClick r:id="rId2"/>
              </a:rPr>
              <a:t>http://www.youtube.com/watch?v=Ad-5eLW4tAc&amp;feature=related</a:t>
            </a:r>
            <a:endParaRPr lang="cs-CZ" altLang="cs-CZ" dirty="0">
              <a:latin typeface="Calibri" pitchFamily="34" charset="0"/>
            </a:endParaRPr>
          </a:p>
          <a:p>
            <a:endParaRPr lang="cs-CZ" altLang="cs-CZ" sz="3600" dirty="0">
              <a:latin typeface="Calibri" pitchFamily="34" charset="0"/>
            </a:endParaRPr>
          </a:p>
          <a:p>
            <a:r>
              <a:rPr lang="cs-CZ" altLang="cs-CZ" dirty="0"/>
              <a:t>VY_32_INOVACE_VkZ.8.18 </a:t>
            </a:r>
            <a:r>
              <a:rPr lang="cs-CZ" altLang="cs-CZ" dirty="0" smtClean="0"/>
              <a:t>–Alkoholismus – Mgr. Kateřina Kostelecká</a:t>
            </a:r>
          </a:p>
          <a:p>
            <a:r>
              <a:rPr lang="cs-CZ" altLang="cs-CZ" dirty="0">
                <a:solidFill>
                  <a:srgbClr val="000000"/>
                </a:solidFill>
                <a:latin typeface="Calibri" pitchFamily="34" charset="0"/>
              </a:rPr>
              <a:t>Obrázky dostupné na www: </a:t>
            </a:r>
            <a:r>
              <a:rPr lang="cs-CZ" altLang="cs-CZ" dirty="0">
                <a:solidFill>
                  <a:srgbClr val="000000"/>
                </a:solidFill>
                <a:latin typeface="Palatino Linotype" pitchFamily="18" charset="0"/>
              </a:rPr>
              <a:t>&lt; </a:t>
            </a:r>
            <a:r>
              <a:rPr lang="cs-CZ" altLang="cs-CZ" dirty="0">
                <a:solidFill>
                  <a:srgbClr val="000000"/>
                </a:solidFill>
                <a:latin typeface="Palatino Linotype" pitchFamily="18" charset="0"/>
                <a:hlinkClick r:id="rId3"/>
              </a:rPr>
              <a:t>http://office.microsoft.com</a:t>
            </a:r>
            <a:r>
              <a:rPr lang="en-US" altLang="cs-CZ" dirty="0">
                <a:solidFill>
                  <a:srgbClr val="000000"/>
                </a:solidFill>
                <a:latin typeface="Palatino Linotype" pitchFamily="18" charset="0"/>
              </a:rPr>
              <a:t>&gt;</a:t>
            </a:r>
            <a:endParaRPr lang="cs-CZ" altLang="cs-CZ" dirty="0">
              <a:solidFill>
                <a:srgbClr val="000000"/>
              </a:solidFill>
              <a:latin typeface="Palatino Linotype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85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15749B2-EE24-4AB2-AAD8-20A42B17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Alkoholismus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D3B2D40-1370-4F22-8896-953C03F09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Označován též jako závislost na alkoholu nebo opilství.</a:t>
            </a:r>
          </a:p>
          <a:p>
            <a:r>
              <a:rPr lang="cs-CZ" dirty="0"/>
              <a:t>Jedna z nejzávažnější a nejrozšířenější formy závislosti. </a:t>
            </a:r>
          </a:p>
          <a:p>
            <a:r>
              <a:rPr lang="cs-CZ" dirty="0"/>
              <a:t>Onemocnění postihuje nejen osobu postiženého jedince po stránce psychické a fyzické, ale i jeho blízké(zvláště rodina). </a:t>
            </a:r>
          </a:p>
          <a:p>
            <a:r>
              <a:rPr lang="cs-CZ" dirty="0"/>
              <a:t>Tuto nemoc je možno léčit. Průběh závislosti na alkoholu je různý. Odlišuje se mimo jiné podle toho, jaký alkohol je zneužíván.</a:t>
            </a:r>
          </a:p>
        </p:txBody>
      </p:sp>
    </p:spTree>
    <p:extLst>
      <p:ext uri="{BB962C8B-B14F-4D97-AF65-F5344CB8AC3E}">
        <p14:creationId xmlns:p14="http://schemas.microsoft.com/office/powerpoint/2010/main" val="265957380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2FA7997-B657-4161-A962-0508A04E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Alkoholismus v </a:t>
            </a:r>
            <a:r>
              <a:rPr lang="cs-CZ" b="1" dirty="0" err="1"/>
              <a:t>čr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4CE19DF-B47C-480E-A0C3-D6F881A43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 České republice je alkohol poměrně velký problém. Dá se říci, že lidí, kteří problematicky konzumují alkoholické nápoje, jsou v Česku statisíce.</a:t>
            </a:r>
            <a:endParaRPr lang="cs-CZ" baseline="30000" dirty="0"/>
          </a:p>
          <a:p>
            <a:r>
              <a:rPr lang="cs-CZ" dirty="0"/>
              <a:t>Problém tohoto druhu má 25 % mužů a 10 % žen. </a:t>
            </a:r>
          </a:p>
          <a:p>
            <a:r>
              <a:rPr lang="cs-CZ" dirty="0"/>
              <a:t>Znepokojující je i rozšířenost konzumace alkoholu mezi mládeží.</a:t>
            </a:r>
          </a:p>
          <a:p>
            <a:endParaRPr lang="cs-CZ" dirty="0"/>
          </a:p>
          <a:p>
            <a:r>
              <a:rPr lang="cs-CZ" dirty="0"/>
              <a:t>Také držíme prvenství v množství vypitého piva na osobu na rok.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3529EB5A-3BDD-4D6B-B79A-AC0171DD7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10" y="1765485"/>
            <a:ext cx="7997190" cy="50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75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2D60EA5-36BA-4B48-95EF-9CF3A06B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D94B31D-13BA-4A6B-B426-A22C34725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46849"/>
          </a:xfrm>
        </p:spPr>
        <p:txBody>
          <a:bodyPr>
            <a:normAutofit/>
          </a:bodyPr>
          <a:lstStyle/>
          <a:p>
            <a:r>
              <a:rPr lang="cs-CZ" sz="3200" dirty="0"/>
              <a:t>Je nutné říci, že alkohol, i přesto, že je legální, je pořád drogou podle mínění některých srovnatelnou s kokainem nebo opiáty. Nabaluje na sebe celou řadu negativních jevů, jako je kriminalita, rozvodovost, sekundární chronická až smrtelná onemocnění.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43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393675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DDBA4A0-94EE-4815-AC20-4757D1E5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Původ slova alkohol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2B90759-74BF-4416-89E8-2CACDB41C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Slovo alkohol pochází z arabského al-</a:t>
            </a:r>
            <a:r>
              <a:rPr lang="cs-CZ" sz="3200" dirty="0" err="1"/>
              <a:t>kahal</a:t>
            </a:r>
            <a:r>
              <a:rPr lang="cs-CZ" sz="3200" dirty="0"/>
              <a:t>, což se dá přeložit jako jemná substance. Vzniká působením kvasinek při kvašení cukrů. Tento proces je v přirozeném prostředí možný nejvýše do 14 % obsahu ethanolu, protože poté jsou kvasinky ničeny vlastním produktem. Dalším procesem vzniká ocet.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04222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F6CA66F-36BD-4800-AAFF-CA2A20456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825" y="160366"/>
            <a:ext cx="6172899" cy="1293028"/>
          </a:xfrm>
        </p:spPr>
        <p:txBody>
          <a:bodyPr/>
          <a:lstStyle/>
          <a:p>
            <a:r>
              <a:rPr lang="cs-CZ" b="1" dirty="0"/>
              <a:t>hra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5A290A9-421E-45EC-B276-B52BFBFE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Kolik litrů piva vyrobily pivovary v ČR za rok 2017?</a:t>
            </a:r>
          </a:p>
          <a:p>
            <a:endParaRPr lang="cs-CZ" sz="3200" dirty="0"/>
          </a:p>
          <a:p>
            <a:pPr lvl="8"/>
            <a:r>
              <a:rPr lang="cs-CZ" sz="3200" dirty="0"/>
              <a:t>2 130 000 000 litrů </a:t>
            </a:r>
            <a:r>
              <a:rPr lang="cs-CZ" sz="3200" b="1" dirty="0"/>
              <a:t>piva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754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4448472-4DC6-48CF-B6B6-D9247902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7296DEA-E32F-4DDC-8C91-28E6EC27C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3440"/>
            <a:ext cx="108204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/>
              <a:t>Děkujeme za    pozornost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111587A8-A785-4418-A26E-57C99ED29692}"/>
              </a:ext>
            </a:extLst>
          </p:cNvPr>
          <p:cNvSpPr txBox="1"/>
          <p:nvPr/>
        </p:nvSpPr>
        <p:spPr>
          <a:xfrm>
            <a:off x="9638950" y="6219246"/>
            <a:ext cx="236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Wikipedie</a:t>
            </a:r>
          </a:p>
        </p:txBody>
      </p:sp>
    </p:spTree>
    <p:extLst>
      <p:ext uri="{BB962C8B-B14F-4D97-AF65-F5344CB8AC3E}">
        <p14:creationId xmlns:p14="http://schemas.microsoft.com/office/powerpoint/2010/main" val="3404615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070" y="764373"/>
            <a:ext cx="10946130" cy="1293028"/>
          </a:xfrm>
        </p:spPr>
        <p:txBody>
          <a:bodyPr/>
          <a:lstStyle/>
          <a:p>
            <a:pPr algn="ctr"/>
            <a:r>
              <a:rPr lang="cs-CZ" dirty="0"/>
              <a:t>Úkoly: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Vypracujte do školního sešitu </a:t>
            </a:r>
          </a:p>
          <a:p>
            <a:r>
              <a:rPr lang="cs-CZ" dirty="0" smtClean="0"/>
              <a:t>ověřte si s výsledky na konci prezentace – (</a:t>
            </a:r>
            <a:r>
              <a:rPr lang="cs-CZ" dirty="0" err="1" smtClean="0"/>
              <a:t>slide</a:t>
            </a:r>
            <a:r>
              <a:rPr lang="cs-CZ" dirty="0" smtClean="0"/>
              <a:t> </a:t>
            </a:r>
            <a:r>
              <a:rPr lang="cs-CZ" smtClean="0"/>
              <a:t>se správným řešením </a:t>
            </a:r>
            <a:r>
              <a:rPr lang="cs-CZ" dirty="0" smtClean="0"/>
              <a:t>si můžete opsat nebo vytisknout)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35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7534" y="1271588"/>
            <a:ext cx="9215967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u="sng" dirty="0">
                <a:latin typeface="+mn-lt"/>
                <a:cs typeface="+mn-cs"/>
              </a:rPr>
              <a:t>Alkohol poškozuje</a:t>
            </a:r>
            <a:r>
              <a:rPr lang="cs-CZ" u="sng" dirty="0">
                <a:latin typeface="+mn-lt"/>
                <a:cs typeface="+mn-cs"/>
              </a:rPr>
              <a:t>:</a:t>
            </a:r>
            <a:r>
              <a:rPr lang="cs-CZ" dirty="0">
                <a:latin typeface="+mn-lt"/>
                <a:cs typeface="+mn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(podtrhni správnou možnost-obrázky napoví)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cs-CZ" dirty="0">
                <a:latin typeface="+mn-lt"/>
                <a:cs typeface="+mn-cs"/>
              </a:rPr>
              <a:t>plíce	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cs-CZ" dirty="0">
                <a:latin typeface="+mn-lt"/>
                <a:cs typeface="+mn-cs"/>
              </a:rPr>
              <a:t>játra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 startAt="3"/>
              <a:defRPr/>
            </a:pPr>
            <a:r>
              <a:rPr lang="cs-CZ" dirty="0">
                <a:latin typeface="+mn-lt"/>
                <a:cs typeface="+mn-cs"/>
              </a:rPr>
              <a:t>nohy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 startAt="3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 startAt="4"/>
              <a:defRPr/>
            </a:pPr>
            <a:r>
              <a:rPr lang="cs-CZ" dirty="0">
                <a:latin typeface="+mn-lt"/>
                <a:cs typeface="+mn-cs"/>
              </a:rPr>
              <a:t>srdce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 startAt="4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 startAt="5"/>
              <a:defRPr/>
            </a:pPr>
            <a:r>
              <a:rPr lang="cs-CZ" dirty="0">
                <a:latin typeface="+mn-lt"/>
                <a:cs typeface="+mn-cs"/>
              </a:rPr>
              <a:t>mozek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 startAt="5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 startAt="5"/>
              <a:defRPr/>
            </a:pPr>
            <a:r>
              <a:rPr lang="cs-CZ" dirty="0">
                <a:latin typeface="+mn-lt"/>
                <a:cs typeface="+mn-cs"/>
              </a:rPr>
              <a:t>těhotenství</a:t>
            </a:r>
          </a:p>
        </p:txBody>
      </p:sp>
      <p:pic>
        <p:nvPicPr>
          <p:cNvPr id="5123" name="Picture 2" descr="C:\Users\PC-1KN5\AppData\Local\Microsoft\Windows\Temporary Internet Files\Content.IE5\S7687CZ2\MC90002812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617" y="1960563"/>
            <a:ext cx="215688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Users\PC-1KN5\AppData\Local\Microsoft\Windows\Temporary Internet Files\Content.IE5\DE4CGPLA\MP9004028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1" y="3952876"/>
            <a:ext cx="33401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C:\Users\PC-1KN5\AppData\Local\Microsoft\Windows\Temporary Internet Files\Content.IE5\AM1I8PN9\MC90043874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67" y="2289175"/>
            <a:ext cx="188595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C:\Users\PC-1KN5\AppData\Local\Microsoft\Windows\Temporary Internet Files\Content.IE5\AM1I8PN9\MC900360736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118" y="3740151"/>
            <a:ext cx="165523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73</TotalTime>
  <Words>186</Words>
  <Application>Microsoft Office PowerPoint</Application>
  <PresentationFormat>Vlastní</PresentationFormat>
  <Paragraphs>102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Kondenzační stopa</vt:lpstr>
      <vt:lpstr>Alkoholismus</vt:lpstr>
      <vt:lpstr>Alkoholismus</vt:lpstr>
      <vt:lpstr>Alkoholismus v čr</vt:lpstr>
      <vt:lpstr>Prezentace aplikace PowerPoint</vt:lpstr>
      <vt:lpstr>Původ slova alkohol</vt:lpstr>
      <vt:lpstr>hra</vt:lpstr>
      <vt:lpstr>Prezentace aplikace PowerPoint</vt:lpstr>
      <vt:lpstr>Úkoly: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Alkoholismus</dc:title>
  <dc:creator>Samuel Kobza</dc:creator>
  <cp:lastModifiedBy>Lenovo</cp:lastModifiedBy>
  <cp:revision>8</cp:revision>
  <dcterms:created xsi:type="dcterms:W3CDTF">2020-09-30T14:19:18Z</dcterms:created>
  <dcterms:modified xsi:type="dcterms:W3CDTF">2020-11-05T22:02:49Z</dcterms:modified>
</cp:coreProperties>
</file>